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7"/>
  </p:notesMasterIdLst>
  <p:handoutMasterIdLst>
    <p:handoutMasterId r:id="rId28"/>
  </p:handoutMasterIdLst>
  <p:sldIdLst>
    <p:sldId id="324" r:id="rId3"/>
    <p:sldId id="531" r:id="rId4"/>
    <p:sldId id="517" r:id="rId5"/>
    <p:sldId id="543" r:id="rId6"/>
    <p:sldId id="519" r:id="rId7"/>
    <p:sldId id="520" r:id="rId8"/>
    <p:sldId id="521" r:id="rId9"/>
    <p:sldId id="522" r:id="rId10"/>
    <p:sldId id="523" r:id="rId11"/>
    <p:sldId id="524" r:id="rId12"/>
    <p:sldId id="525" r:id="rId13"/>
    <p:sldId id="540" r:id="rId14"/>
    <p:sldId id="551" r:id="rId15"/>
    <p:sldId id="552" r:id="rId16"/>
    <p:sldId id="532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3" r:id="rId25"/>
    <p:sldId id="539" r:id="rId26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DEEBF7"/>
    <a:srgbClr val="F2F2F2"/>
    <a:srgbClr val="558ED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r">
              <a:defRPr sz="1200"/>
            </a:lvl1pPr>
          </a:lstStyle>
          <a:p>
            <a:fld id="{92AA7F05-84E6-40B3-A4B3-4DED62475620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r">
              <a:defRPr sz="1200"/>
            </a:lvl1pPr>
          </a:lstStyle>
          <a:p>
            <a:fld id="{BB884AD4-E3F9-4497-8406-B0D3919B17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021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r">
              <a:defRPr sz="1200"/>
            </a:lvl1pPr>
          </a:lstStyle>
          <a:p>
            <a:fld id="{D3E5D62A-23DA-445A-B9C7-12372AF2A5F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2" rIns="93165" bIns="46582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65" tIns="46582" rIns="93165" bIns="4658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r">
              <a:defRPr sz="1200"/>
            </a:lvl1pPr>
          </a:lstStyle>
          <a:p>
            <a:fld id="{8F9CC4E5-BEDC-40CA-9BF9-6FA356DB84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036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42913" y="685800"/>
            <a:ext cx="6094412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9607B-B04E-4FEC-B333-62836A0FB513}" type="slidenum">
              <a:rPr lang="es-CO" smtClean="0">
                <a:solidFill>
                  <a:prstClr val="black"/>
                </a:solidFill>
              </a:rPr>
              <a:pPr/>
              <a:t>13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9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42913" y="685800"/>
            <a:ext cx="6094412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9607B-B04E-4FEC-B333-62836A0FB513}" type="slidenum">
              <a:rPr lang="es-CO" smtClean="0">
                <a:solidFill>
                  <a:prstClr val="black"/>
                </a:solidFill>
              </a:rPr>
              <a:pPr/>
              <a:t>14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586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37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52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635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300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514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452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10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050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8093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88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7663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4008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0722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1422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9279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523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3383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0290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924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1344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085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7881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5598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8921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9555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9430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8400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1521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029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9675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5499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834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391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1992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1891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5618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9530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1822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5857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3131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4252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025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166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8932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1592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4336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7236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2722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4980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3786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1774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6954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8023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8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1583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0762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1799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4852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52304" y="2869958"/>
            <a:ext cx="6739890" cy="386715"/>
          </a:xfrm>
          <a:custGeom>
            <a:avLst/>
            <a:gdLst/>
            <a:ahLst/>
            <a:cxnLst/>
            <a:rect l="l" t="t" r="r" b="b"/>
            <a:pathLst>
              <a:path w="6739890" h="386714">
                <a:moveTo>
                  <a:pt x="6739699" y="0"/>
                </a:moveTo>
                <a:lnTo>
                  <a:pt x="0" y="0"/>
                </a:lnTo>
                <a:lnTo>
                  <a:pt x="158457" y="386651"/>
                </a:lnTo>
                <a:lnTo>
                  <a:pt x="6739699" y="386651"/>
                </a:lnTo>
                <a:lnTo>
                  <a:pt x="6739699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3562006"/>
            <a:ext cx="12192000" cy="16747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463993" y="224119"/>
            <a:ext cx="1404607" cy="84336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770894" y="460692"/>
            <a:ext cx="1790700" cy="3722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898338" y="2949026"/>
            <a:ext cx="188193" cy="18822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859628" y="2934267"/>
            <a:ext cx="217719" cy="21805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64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70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71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96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52304" y="2869958"/>
            <a:ext cx="6739890" cy="386715"/>
          </a:xfrm>
          <a:custGeom>
            <a:avLst/>
            <a:gdLst/>
            <a:ahLst/>
            <a:cxnLst/>
            <a:rect l="l" t="t" r="r" b="b"/>
            <a:pathLst>
              <a:path w="6739890" h="386714">
                <a:moveTo>
                  <a:pt x="6739699" y="0"/>
                </a:moveTo>
                <a:lnTo>
                  <a:pt x="0" y="0"/>
                </a:lnTo>
                <a:lnTo>
                  <a:pt x="158457" y="386651"/>
                </a:lnTo>
                <a:lnTo>
                  <a:pt x="6739699" y="386651"/>
                </a:lnTo>
                <a:lnTo>
                  <a:pt x="6739699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3562006"/>
            <a:ext cx="12192000" cy="16747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463993" y="224119"/>
            <a:ext cx="1404607" cy="84336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770894" y="460692"/>
            <a:ext cx="1790700" cy="3722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898338" y="2949026"/>
            <a:ext cx="188193" cy="18822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859628" y="2934267"/>
            <a:ext cx="217719" cy="21805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39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810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7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83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22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02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F2EF-4626-4CBA-AC0D-C0DFC612C4AF}" type="datetimeFigureOut">
              <a:rPr lang="es-CO" smtClean="0"/>
              <a:t>12/04/2021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object 8"/>
          <p:cNvSpPr/>
          <p:nvPr userDrawn="1"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  <p:sldLayoutId id="2147483680" r:id="rId18"/>
    <p:sldLayoutId id="2147483681" r:id="rId19"/>
    <p:sldLayoutId id="2147483683" r:id="rId20"/>
    <p:sldLayoutId id="2147483684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7" r:id="rId37"/>
    <p:sldLayoutId id="2147483728" r:id="rId38"/>
    <p:sldLayoutId id="2147483729" r:id="rId39"/>
    <p:sldLayoutId id="2147483731" r:id="rId40"/>
    <p:sldLayoutId id="2147483732" r:id="rId41"/>
    <p:sldLayoutId id="2147483733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5" r:id="rId52"/>
    <p:sldLayoutId id="2147483746" r:id="rId53"/>
    <p:sldLayoutId id="2147483747" r:id="rId54"/>
    <p:sldLayoutId id="2147483748" r:id="rId55"/>
    <p:sldLayoutId id="2147483749" r:id="rId56"/>
    <p:sldLayoutId id="2147483751" r:id="rId57"/>
    <p:sldLayoutId id="2147483752" r:id="rId58"/>
    <p:sldLayoutId id="2147483753" r:id="rId59"/>
    <p:sldLayoutId id="2147483755" r:id="rId60"/>
    <p:sldLayoutId id="2147483756" r:id="rId61"/>
    <p:sldLayoutId id="2147483757" r:id="rId62"/>
    <p:sldLayoutId id="2147483759" r:id="rId63"/>
    <p:sldLayoutId id="2147483760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510" y="727385"/>
            <a:ext cx="2681605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encialogistica.gov.co/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mailto:noti&#64257;caciones@agencialogistica.gov.co" TargetMode="External"/><Relationship Id="rId2" Type="http://schemas.openxmlformats.org/officeDocument/2006/relationships/image" Target="../media/image6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4.png"/><Relationship Id="rId11" Type="http://schemas.openxmlformats.org/officeDocument/2006/relationships/hyperlink" Target="mailto:contactenos@agencialogistica.gov.co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8.jpeg"/><Relationship Id="rId10" Type="http://schemas.openxmlformats.org/officeDocument/2006/relationships/hyperlink" Target="mailto:denuncie@agencialogistica.gov.co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hyperlink" Target="http://www.agencialogistica.gov.co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mailto:noti&#64257;caciones@agencialogistica.gov.co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hyperlink" Target="mailto:contactenos@agencialogistica.gov.co" TargetMode="External"/><Relationship Id="rId4" Type="http://schemas.openxmlformats.org/officeDocument/2006/relationships/image" Target="../media/image13.png"/><Relationship Id="rId9" Type="http://schemas.openxmlformats.org/officeDocument/2006/relationships/hyperlink" Target="mailto:denuncie@agencialogistica.gov.co" TargetMode="External"/><Relationship Id="rId1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hyperlink" Target="http://www.agencialogistica.gov.co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mailto:noti&#64257;caciones@agencialogistica.gov.co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hyperlink" Target="mailto:contactenos@agencialogistica.gov.co" TargetMode="External"/><Relationship Id="rId4" Type="http://schemas.openxmlformats.org/officeDocument/2006/relationships/image" Target="../media/image13.png"/><Relationship Id="rId9" Type="http://schemas.openxmlformats.org/officeDocument/2006/relationships/hyperlink" Target="mailto:denuncie@agencialogistica.gov.co" TargetMode="External"/><Relationship Id="rId1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5" Type="http://schemas.openxmlformats.org/officeDocument/2006/relationships/image" Target="../media/image40.jp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Relationship Id="rId1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0.png"/><Relationship Id="rId7" Type="http://schemas.openxmlformats.org/officeDocument/2006/relationships/hyperlink" Target="mailto:noti&#64257;caciones@agencialogistica.gov.co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3.xml"/><Relationship Id="rId6" Type="http://schemas.openxmlformats.org/officeDocument/2006/relationships/hyperlink" Target="mailto:contactenos@agencialogistica.gov.co" TargetMode="External"/><Relationship Id="rId5" Type="http://schemas.openxmlformats.org/officeDocument/2006/relationships/hyperlink" Target="mailto:denuncie@agencialogistica.gov.co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hyperlink" Target="http://www.agencialogistica.gov.co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mailto:noti&#64257;caciones@agencialogistica.gov.co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hyperlink" Target="mailto:contactenos@agencialogistica.gov.co" TargetMode="External"/><Relationship Id="rId4" Type="http://schemas.openxmlformats.org/officeDocument/2006/relationships/image" Target="../media/image13.png"/><Relationship Id="rId9" Type="http://schemas.openxmlformats.org/officeDocument/2006/relationships/hyperlink" Target="mailto:denuncie@agencialogistica.gov.co" TargetMode="Externa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8273"/>
            <a:ext cx="12192000" cy="167478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0" y="0"/>
            <a:ext cx="12192006" cy="5041074"/>
            <a:chOff x="0" y="0"/>
            <a:chExt cx="12192006" cy="5041074"/>
          </a:xfrm>
        </p:grpSpPr>
        <p:sp>
          <p:nvSpPr>
            <p:cNvPr id="15" name="object 15"/>
            <p:cNvSpPr/>
            <p:nvPr/>
          </p:nvSpPr>
          <p:spPr>
            <a:xfrm>
              <a:off x="6" y="0"/>
              <a:ext cx="12192000" cy="3558540"/>
            </a:xfrm>
            <a:custGeom>
              <a:avLst/>
              <a:gdLst/>
              <a:ahLst/>
              <a:cxnLst/>
              <a:rect l="l" t="t" r="r" b="b"/>
              <a:pathLst>
                <a:path w="12192000" h="3558540">
                  <a:moveTo>
                    <a:pt x="4276153" y="0"/>
                  </a:moveTo>
                  <a:lnTo>
                    <a:pt x="0" y="0"/>
                  </a:lnTo>
                  <a:lnTo>
                    <a:pt x="0" y="3558273"/>
                  </a:lnTo>
                  <a:lnTo>
                    <a:pt x="12192000" y="3558273"/>
                  </a:lnTo>
                  <a:lnTo>
                    <a:pt x="12192000" y="3256622"/>
                  </a:lnTo>
                  <a:lnTo>
                    <a:pt x="5610758" y="3256622"/>
                  </a:lnTo>
                  <a:lnTo>
                    <a:pt x="4276153" y="0"/>
                  </a:lnTo>
                  <a:close/>
                </a:path>
              </a:pathLst>
            </a:custGeom>
            <a:solidFill>
              <a:srgbClr val="21A8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4540059"/>
              <a:ext cx="12192000" cy="501015"/>
            </a:xfrm>
            <a:custGeom>
              <a:avLst/>
              <a:gdLst/>
              <a:ahLst/>
              <a:cxnLst/>
              <a:rect l="l" t="t" r="r" b="b"/>
              <a:pathLst>
                <a:path w="12192000" h="501014">
                  <a:moveTo>
                    <a:pt x="12192000" y="500506"/>
                  </a:moveTo>
                  <a:lnTo>
                    <a:pt x="0" y="500506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50050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" name="object 3"/>
          <p:cNvSpPr/>
          <p:nvPr/>
        </p:nvSpPr>
        <p:spPr>
          <a:xfrm>
            <a:off x="10463993" y="194983"/>
            <a:ext cx="1404607" cy="84337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5298" y="6635494"/>
            <a:ext cx="137147" cy="13714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1535" y="6631898"/>
            <a:ext cx="134493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8479" y="6624736"/>
            <a:ext cx="158907" cy="15888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7029" y="6633163"/>
            <a:ext cx="49530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@AgLogistica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3188" y="6638573"/>
            <a:ext cx="161137" cy="161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7885" y="6646966"/>
            <a:ext cx="123761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4253" y="6616656"/>
            <a:ext cx="49974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aglo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isticafm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5434" y="6608188"/>
            <a:ext cx="161163" cy="16123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5340" y="6584565"/>
            <a:ext cx="1621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u="sng" dirty="0">
                <a:solidFill>
                  <a:prstClr val="black"/>
                </a:solidFill>
                <a:latin typeface="Microsoft New Tai Lue"/>
                <a:cs typeface="Microsoft New Tai Lue"/>
                <a:hlinkClick r:id="rId8"/>
              </a:rPr>
              <a:t>www.agencialogistica.gov.co</a:t>
            </a:r>
            <a:endParaRPr sz="1000" u="sng" dirty="0">
              <a:solidFill>
                <a:prstClr val="black"/>
              </a:solidFill>
              <a:latin typeface="Microsoft New Tai Lue"/>
              <a:cs typeface="Microsoft New Tai Lu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33014" y="5344115"/>
            <a:ext cx="99695" cy="141795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spcBef>
                <a:spcPts val="70"/>
              </a:spcBef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63851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12844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3199" y="5482220"/>
            <a:ext cx="242255" cy="24226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1646" y="5499521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</a:t>
            </a:r>
            <a:r>
              <a:rPr sz="10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PRINCIPAL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Dirección: </a:t>
            </a: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 Principal: Calle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95 No.  13-08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Código Postal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110221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751" y="5458842"/>
            <a:ext cx="31664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7965" algn="l"/>
              </a:tabLst>
            </a:pPr>
            <a:r>
              <a:rPr sz="800" u="dbl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sz="800" u="dbl" spc="-10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sz="800" spc="-2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DATOS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sz="800" spc="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CONTACTO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PBX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(571) 6510420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6510449</a:t>
            </a:r>
            <a:r>
              <a:rPr sz="8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Bogotá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 marR="970915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0"/>
              </a:rPr>
              <a:t>denuncie@agencialogistica.gov.co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1"/>
              </a:rPr>
              <a:t>contactenos@agencialogistica.gov.co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2"/>
              </a:rPr>
              <a:t>notiﬁcaciones@agencialogistica.gov.co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Horario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Atención: Lunes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Viernes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7:30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a.m.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4:30</a:t>
            </a:r>
            <a:r>
              <a:rPr sz="800" spc="-6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p.m.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6206" y="5535980"/>
            <a:ext cx="96520" cy="135255"/>
          </a:xfrm>
          <a:custGeom>
            <a:avLst/>
            <a:gdLst/>
            <a:ahLst/>
            <a:cxnLst/>
            <a:rect l="l" t="t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6257" y="5629821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7057" y="5644257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61721" y="5492770"/>
            <a:ext cx="242255" cy="242265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3443" y="5221541"/>
            <a:ext cx="1030223" cy="923541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2193" y="201460"/>
            <a:ext cx="1790700" cy="372268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0043" y="4717987"/>
            <a:ext cx="34554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¡Trabajamos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orgullo </a:t>
            </a:r>
            <a:r>
              <a:rPr sz="10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Héroes de</a:t>
            </a:r>
            <a:r>
              <a:rPr sz="1000" b="1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Colombia!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9"/>
          <p:cNvSpPr/>
          <p:nvPr/>
        </p:nvSpPr>
        <p:spPr>
          <a:xfrm>
            <a:off x="5822034" y="1804297"/>
            <a:ext cx="173253" cy="17325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27"/>
          <p:cNvSpPr txBox="1">
            <a:spLocks noGrp="1"/>
          </p:cNvSpPr>
          <p:nvPr>
            <p:ph type="title"/>
          </p:nvPr>
        </p:nvSpPr>
        <p:spPr>
          <a:xfrm>
            <a:off x="147685" y="1283820"/>
            <a:ext cx="4866186" cy="148502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r>
              <a:rPr lang="es-C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AUDIENCIA PUBLICA DE RENDICION DE CUENTAS VIGENCIA 2020 </a:t>
            </a:r>
            <a:br>
              <a:rPr lang="es-C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C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C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Regional Norte </a:t>
            </a:r>
            <a:br>
              <a:rPr lang="es-C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C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CO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Información al 31 de Diciembre de 2020</a:t>
            </a:r>
            <a:endParaRPr lang="es-CO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908660" y="1706257"/>
            <a:ext cx="524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Regional: TC (RA) Ricardo Jerez Soto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97470"/>
              </p:ext>
            </p:extLst>
          </p:nvPr>
        </p:nvGraphicFramePr>
        <p:xfrm>
          <a:off x="475429" y="1387624"/>
          <a:ext cx="10945216" cy="3619816"/>
        </p:xfrm>
        <a:graphic>
          <a:graphicData uri="http://schemas.openxmlformats.org/drawingml/2006/table">
            <a:tbl>
              <a:tblPr/>
              <a:tblGrid>
                <a:gridCol w="17777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0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9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1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649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002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3521">
                <a:tc>
                  <a:txBody>
                    <a:bodyPr/>
                    <a:lstStyle/>
                    <a:p>
                      <a:pPr algn="ctr" rtl="0" fontAlgn="b"/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Fecha 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 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</a:t>
                      </a:r>
                    </a:p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MX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</a:t>
                      </a:r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De $)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Vencimiento 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 tomada 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0 - 30 días 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31/12//2020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Proveedores locales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t"/>
                      <a:r>
                        <a:rPr lang="es-CO" sz="1800" b="0" i="0" u="none" strike="noStrike" dirty="0">
                          <a:effectLst/>
                          <a:latin typeface="Arial" panose="020B0604020202020204" pitchFamily="34" charset="0"/>
                        </a:rPr>
                        <a:t>820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Enero 2020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Cuentas por pagar debidamente constituidas a Diciembre 31 de 2020 para pago en Enero de 2021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582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05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s-MX" sz="105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66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31 -  60 días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873">
                <a:tc vMerge="1">
                  <a:txBody>
                    <a:bodyPr/>
                    <a:lstStyle/>
                    <a:p>
                      <a:pPr algn="ctr" rtl="0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9492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s-MX" sz="105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s-MX" sz="105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42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61 - 120 días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426">
                <a:tc vMerge="1">
                  <a:txBody>
                    <a:bodyPr/>
                    <a:lstStyle/>
                    <a:p>
                      <a:pPr algn="ctr" rtl="0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55" marR="8855" marT="88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3708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  <a:endParaRPr lang="es-MX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55" marR="8855" marT="8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855" marR="8855" marT="8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2313">
                <a:tc gridSpan="3">
                  <a:txBody>
                    <a:bodyPr/>
                    <a:lstStyle/>
                    <a:p>
                      <a:pPr algn="ctr" rtl="0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2313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2.394</a:t>
                      </a: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7">
            <a:extLst>
              <a:ext uri="{FF2B5EF4-FFF2-40B4-BE49-F238E27FC236}">
                <a16:creationId xmlns="" xmlns:a16="http://schemas.microsoft.com/office/drawing/2014/main" id="{0BD7026A-E427-4C34-9D3C-2A01091516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238" y="404315"/>
            <a:ext cx="35510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Cuentas por Pagar 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 2020 (Mill. de $)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10628"/>
              </p:ext>
            </p:extLst>
          </p:nvPr>
        </p:nvGraphicFramePr>
        <p:xfrm>
          <a:off x="475429" y="4412590"/>
          <a:ext cx="10945215" cy="359375"/>
        </p:xfrm>
        <a:graphic>
          <a:graphicData uri="http://schemas.openxmlformats.org/drawingml/2006/table">
            <a:tbl>
              <a:tblPr/>
              <a:tblGrid>
                <a:gridCol w="3161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6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17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38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013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9192"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O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BMC</a:t>
                      </a:r>
                      <a:endParaRPr lang="es-CO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1.574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Pagos</a:t>
                      </a:r>
                      <a:r>
                        <a:rPr lang="es-CO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centralizados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07" marR="11807" marT="8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0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="" xmlns:a16="http://schemas.microsoft.com/office/drawing/2014/main" id="{0AFF6CE8-D11B-4F99-B283-95E4611B87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238" y="404315"/>
            <a:ext cx="32958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Ejecución Presupuestal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 2020 (Mill. de $)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4 Tabla">
            <a:extLst>
              <a:ext uri="{FF2B5EF4-FFF2-40B4-BE49-F238E27FC236}">
                <a16:creationId xmlns="" xmlns:a16="http://schemas.microsoft.com/office/drawing/2014/main" id="{7C3899D4-8184-467A-8928-263893256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107612"/>
              </p:ext>
            </p:extLst>
          </p:nvPr>
        </p:nvGraphicFramePr>
        <p:xfrm>
          <a:off x="519222" y="1248395"/>
          <a:ext cx="11153555" cy="502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18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7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85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0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38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2066">
                <a:tc rowSpan="2"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Vigente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066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066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de Personal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2.997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  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2.997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2.997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4819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Adquisición de Bienes</a:t>
                      </a:r>
                      <a:r>
                        <a:rPr lang="es-CO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Servicios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0" fontAlgn="ctr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0" fontAlgn="ctr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0" fontAlgn="ctr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066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3155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de Comercialización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24.645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24.645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3155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Disminución de Pasivos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3155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por Tributos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4221">
                <a:tc>
                  <a:txBody>
                    <a:bodyPr/>
                    <a:lstStyle/>
                    <a:p>
                      <a:r>
                        <a:rPr lang="es-CO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Funcionamiento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27.982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27.977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99,9%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27.977</a:t>
                      </a:r>
                      <a:endParaRPr lang="es-CO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99,9%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066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2066">
                <a:tc>
                  <a:txBody>
                    <a:bodyPr/>
                    <a:lstStyle/>
                    <a:p>
                      <a:r>
                        <a:rPr lang="es-CO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27.982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27.977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99,9%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27.977</a:t>
                      </a:r>
                      <a:endParaRPr lang="es-CO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99,9%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5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8273"/>
            <a:ext cx="12192000" cy="167478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0" y="0"/>
            <a:ext cx="12192006" cy="5041074"/>
            <a:chOff x="0" y="0"/>
            <a:chExt cx="12192006" cy="5041074"/>
          </a:xfrm>
        </p:grpSpPr>
        <p:sp>
          <p:nvSpPr>
            <p:cNvPr id="15" name="object 15"/>
            <p:cNvSpPr/>
            <p:nvPr/>
          </p:nvSpPr>
          <p:spPr>
            <a:xfrm>
              <a:off x="6" y="0"/>
              <a:ext cx="12192000" cy="3558540"/>
            </a:xfrm>
            <a:custGeom>
              <a:avLst/>
              <a:gdLst/>
              <a:ahLst/>
              <a:cxnLst/>
              <a:rect l="l" t="t" r="r" b="b"/>
              <a:pathLst>
                <a:path w="12192000" h="3558540">
                  <a:moveTo>
                    <a:pt x="4276153" y="0"/>
                  </a:moveTo>
                  <a:lnTo>
                    <a:pt x="0" y="0"/>
                  </a:lnTo>
                  <a:lnTo>
                    <a:pt x="0" y="3558273"/>
                  </a:lnTo>
                  <a:lnTo>
                    <a:pt x="12192000" y="3558273"/>
                  </a:lnTo>
                  <a:lnTo>
                    <a:pt x="12192000" y="3256622"/>
                  </a:lnTo>
                  <a:lnTo>
                    <a:pt x="5610758" y="3256622"/>
                  </a:lnTo>
                  <a:lnTo>
                    <a:pt x="4276153" y="0"/>
                  </a:lnTo>
                  <a:close/>
                </a:path>
              </a:pathLst>
            </a:custGeom>
            <a:solidFill>
              <a:srgbClr val="21A8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4540059"/>
              <a:ext cx="12192000" cy="501015"/>
            </a:xfrm>
            <a:custGeom>
              <a:avLst/>
              <a:gdLst/>
              <a:ahLst/>
              <a:cxnLst/>
              <a:rect l="l" t="t" r="r" b="b"/>
              <a:pathLst>
                <a:path w="12192000" h="501014">
                  <a:moveTo>
                    <a:pt x="12192000" y="500506"/>
                  </a:moveTo>
                  <a:lnTo>
                    <a:pt x="0" y="500506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50050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4945298" y="6635494"/>
            <a:ext cx="137147" cy="1371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1535" y="6631898"/>
            <a:ext cx="134493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8479" y="6624736"/>
            <a:ext cx="158907" cy="15888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7029" y="6633163"/>
            <a:ext cx="49530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@AgLogistica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3188" y="6638573"/>
            <a:ext cx="161137" cy="161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7885" y="6646966"/>
            <a:ext cx="123761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4253" y="6616656"/>
            <a:ext cx="49974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aglo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isticafm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5434" y="6608188"/>
            <a:ext cx="161163" cy="16123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5340" y="6584565"/>
            <a:ext cx="1621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u="sng" dirty="0">
                <a:solidFill>
                  <a:prstClr val="black"/>
                </a:solidFill>
                <a:latin typeface="Microsoft New Tai Lue"/>
                <a:cs typeface="Microsoft New Tai Lue"/>
                <a:hlinkClick r:id="rId7"/>
              </a:rPr>
              <a:t>www.agencialogistica.gov.co</a:t>
            </a:r>
            <a:endParaRPr sz="1000" u="sng" dirty="0">
              <a:solidFill>
                <a:prstClr val="black"/>
              </a:solidFill>
              <a:latin typeface="Microsoft New Tai Lue"/>
              <a:cs typeface="Microsoft New Tai Lu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33014" y="5344115"/>
            <a:ext cx="99695" cy="141795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spcBef>
                <a:spcPts val="70"/>
              </a:spcBef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63851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12844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3199" y="5482220"/>
            <a:ext cx="242255" cy="24226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1646" y="5499521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</a:t>
            </a:r>
            <a:r>
              <a:rPr sz="10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PRINCIPAL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Dirección: </a:t>
            </a: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 Principal: Calle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95 No.  13-08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Código Postal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110221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751" y="5458842"/>
            <a:ext cx="31664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7965" algn="l"/>
              </a:tabLst>
            </a:pPr>
            <a:r>
              <a:rPr sz="800" u="dbl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sz="800" u="dbl" spc="-10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sz="800" spc="-2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DATOS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sz="800" spc="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CONTACTO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PBX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(571) 6510420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6510449</a:t>
            </a:r>
            <a:r>
              <a:rPr sz="8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Bogotá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 marR="970915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9"/>
              </a:rPr>
              <a:t>denuncie@agencialogistica.gov.co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0"/>
              </a:rPr>
              <a:t>contactenos@agencialogistica.gov.co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1"/>
              </a:rPr>
              <a:t>notiﬁcaciones@agencialogistica.gov.co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Horario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Atención: Lunes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Viernes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7:30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a.m.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4:30</a:t>
            </a:r>
            <a:r>
              <a:rPr sz="800" spc="-6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p.m.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6206" y="5535980"/>
            <a:ext cx="96520" cy="135255"/>
          </a:xfrm>
          <a:custGeom>
            <a:avLst/>
            <a:gdLst/>
            <a:ahLst/>
            <a:cxnLst/>
            <a:rect l="l" t="t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6257" y="5629821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7057" y="5644257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61721" y="5492770"/>
            <a:ext cx="242255" cy="242265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3443" y="5221541"/>
            <a:ext cx="1030223" cy="923541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2193" y="201460"/>
            <a:ext cx="1790700" cy="37226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0043" y="4717987"/>
            <a:ext cx="34554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¡Trabajamos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orgullo </a:t>
            </a:r>
            <a:r>
              <a:rPr sz="10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Héroes de</a:t>
            </a:r>
            <a:r>
              <a:rPr sz="1000" b="1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Colombia!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9"/>
          <p:cNvSpPr/>
          <p:nvPr/>
        </p:nvSpPr>
        <p:spPr>
          <a:xfrm>
            <a:off x="5822034" y="1804297"/>
            <a:ext cx="173253" cy="173253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27"/>
          <p:cNvSpPr txBox="1">
            <a:spLocks noGrp="1"/>
          </p:cNvSpPr>
          <p:nvPr>
            <p:ph type="title"/>
          </p:nvPr>
        </p:nvSpPr>
        <p:spPr>
          <a:xfrm>
            <a:off x="66569" y="1762425"/>
            <a:ext cx="4768734" cy="25699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algn="ctr"/>
            <a:r>
              <a:rPr lang="es-CO" sz="1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COORDINACIÓN DE CONTRATACIÓN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6025623" y="171818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Coordinador: Diana Carolina</a:t>
            </a:r>
          </a:p>
          <a:p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    Molina Agudelo</a:t>
            </a:r>
          </a:p>
        </p:txBody>
      </p:sp>
    </p:spTree>
    <p:extLst>
      <p:ext uri="{BB962C8B-B14F-4D97-AF65-F5344CB8AC3E}">
        <p14:creationId xmlns:p14="http://schemas.microsoft.com/office/powerpoint/2010/main" val="29933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18309" y="1516605"/>
          <a:ext cx="10841149" cy="4224982"/>
        </p:xfrm>
        <a:graphic>
          <a:graphicData uri="http://schemas.openxmlformats.org/drawingml/2006/table">
            <a:tbl>
              <a:tblPr/>
              <a:tblGrid>
                <a:gridCol w="2899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13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7725">
                  <a:extLst>
                    <a:ext uri="{9D8B030D-6E8A-4147-A177-3AD203B41FA5}">
                      <a16:colId xmlns="" xmlns:a16="http://schemas.microsoft.com/office/drawing/2014/main" val="582581324"/>
                    </a:ext>
                  </a:extLst>
                </a:gridCol>
                <a:gridCol w="7707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7142">
                  <a:extLst>
                    <a:ext uri="{9D8B030D-6E8A-4147-A177-3AD203B41FA5}">
                      <a16:colId xmlns="" xmlns:a16="http://schemas.microsoft.com/office/drawing/2014/main" val="2425794767"/>
                    </a:ext>
                  </a:extLst>
                </a:gridCol>
                <a:gridCol w="8508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="" xmlns:a16="http://schemas.microsoft.com/office/drawing/2014/main" val="426600612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0972">
                  <a:extLst>
                    <a:ext uri="{9D8B030D-6E8A-4147-A177-3AD203B41FA5}">
                      <a16:colId xmlns="" xmlns:a16="http://schemas.microsoft.com/office/drawing/2014/main" val="1021786238"/>
                    </a:ext>
                  </a:extLst>
                </a:gridCol>
              </a:tblGrid>
              <a:tr h="24122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según PAA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 ejecución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74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$8.315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598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recibidos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 elaborados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484">
                <a:tc v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484">
                <a:tc v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</a:p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(Mill.</a:t>
                      </a:r>
                      <a:r>
                        <a:rPr lang="es-E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$)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</a:p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(Mill.</a:t>
                      </a:r>
                      <a:r>
                        <a:rPr lang="es-E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$)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</a:p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(Mill.</a:t>
                      </a:r>
                      <a:r>
                        <a:rPr lang="es-E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$)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</a:p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(Mill.</a:t>
                      </a:r>
                      <a:r>
                        <a:rPr lang="es-E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$)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2865086"/>
                  </a:ext>
                </a:extLst>
              </a:tr>
              <a:tr h="32719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1.208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1.019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1.021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3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33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acuerdo marco de precios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081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subasta inversa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8.565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7.951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Licitación publica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3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10.282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8.061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9.477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7.992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946504" y="404315"/>
            <a:ext cx="36680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Contratos y Modalidades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 2020 (Mill. de $)</a:t>
            </a:r>
            <a:endParaRPr sz="1800" spc="-15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75733" y="1867368"/>
          <a:ext cx="10952120" cy="3343304"/>
        </p:xfrm>
        <a:graphic>
          <a:graphicData uri="http://schemas.openxmlformats.org/drawingml/2006/table">
            <a:tbl>
              <a:tblPr/>
              <a:tblGrid>
                <a:gridCol w="4316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7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21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59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5967">
                  <a:extLst>
                    <a:ext uri="{9D8B030D-6E8A-4147-A177-3AD203B41FA5}">
                      <a16:colId xmlns="" xmlns:a16="http://schemas.microsoft.com/office/drawing/2014/main" val="3506505271"/>
                    </a:ext>
                  </a:extLst>
                </a:gridCol>
                <a:gridCol w="12387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0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</a:t>
                      </a:r>
                      <a:r>
                        <a:rPr lang="es-E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Liquidar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598">
                <a:tc vMerge="1"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59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 cuantía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13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13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3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33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acuerdo marco de precios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081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 abreviada subasta inversa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Licitación publica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3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Contratación directa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967767" y="383050"/>
            <a:ext cx="35829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Liquidación Contratos 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 2020 (Mill. de $)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8273"/>
            <a:ext cx="12192000" cy="167478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0" y="0"/>
            <a:ext cx="12192006" cy="5041074"/>
            <a:chOff x="0" y="0"/>
            <a:chExt cx="12192006" cy="5041074"/>
          </a:xfrm>
        </p:grpSpPr>
        <p:sp>
          <p:nvSpPr>
            <p:cNvPr id="15" name="object 15"/>
            <p:cNvSpPr/>
            <p:nvPr/>
          </p:nvSpPr>
          <p:spPr>
            <a:xfrm>
              <a:off x="6" y="0"/>
              <a:ext cx="12192000" cy="3558540"/>
            </a:xfrm>
            <a:custGeom>
              <a:avLst/>
              <a:gdLst/>
              <a:ahLst/>
              <a:cxnLst/>
              <a:rect l="l" t="t" r="r" b="b"/>
              <a:pathLst>
                <a:path w="12192000" h="3558540">
                  <a:moveTo>
                    <a:pt x="4276153" y="0"/>
                  </a:moveTo>
                  <a:lnTo>
                    <a:pt x="0" y="0"/>
                  </a:lnTo>
                  <a:lnTo>
                    <a:pt x="0" y="3558273"/>
                  </a:lnTo>
                  <a:lnTo>
                    <a:pt x="12192000" y="3558273"/>
                  </a:lnTo>
                  <a:lnTo>
                    <a:pt x="12192000" y="3256622"/>
                  </a:lnTo>
                  <a:lnTo>
                    <a:pt x="5610758" y="3256622"/>
                  </a:lnTo>
                  <a:lnTo>
                    <a:pt x="4276153" y="0"/>
                  </a:lnTo>
                  <a:close/>
                </a:path>
              </a:pathLst>
            </a:custGeom>
            <a:solidFill>
              <a:srgbClr val="21A8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4540059"/>
              <a:ext cx="12192000" cy="501015"/>
            </a:xfrm>
            <a:custGeom>
              <a:avLst/>
              <a:gdLst/>
              <a:ahLst/>
              <a:cxnLst/>
              <a:rect l="l" t="t" r="r" b="b"/>
              <a:pathLst>
                <a:path w="12192000" h="501014">
                  <a:moveTo>
                    <a:pt x="12192000" y="500506"/>
                  </a:moveTo>
                  <a:lnTo>
                    <a:pt x="0" y="500506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50050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4945298" y="6635494"/>
            <a:ext cx="137147" cy="1371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1535" y="6631898"/>
            <a:ext cx="134493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8479" y="6624736"/>
            <a:ext cx="158907" cy="15888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7029" y="6633163"/>
            <a:ext cx="49530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@AgLogistica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3188" y="6638573"/>
            <a:ext cx="161137" cy="161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7885" y="6646966"/>
            <a:ext cx="123761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4253" y="6616656"/>
            <a:ext cx="49974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aglo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isticafm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5434" y="6608188"/>
            <a:ext cx="161163" cy="16123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5340" y="6584565"/>
            <a:ext cx="1621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u="sng" dirty="0">
                <a:solidFill>
                  <a:prstClr val="black"/>
                </a:solidFill>
                <a:latin typeface="Microsoft New Tai Lue"/>
                <a:cs typeface="Microsoft New Tai Lue"/>
                <a:hlinkClick r:id="rId7"/>
              </a:rPr>
              <a:t>www.agencialogistica.gov.co</a:t>
            </a:r>
            <a:endParaRPr sz="1000" u="sng" dirty="0">
              <a:solidFill>
                <a:prstClr val="black"/>
              </a:solidFill>
              <a:latin typeface="Microsoft New Tai Lue"/>
              <a:cs typeface="Microsoft New Tai Lu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33014" y="5344115"/>
            <a:ext cx="99695" cy="141795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spcBef>
                <a:spcPts val="70"/>
              </a:spcBef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63851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12844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3199" y="5482220"/>
            <a:ext cx="242255" cy="24226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1646" y="5499521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</a:t>
            </a:r>
            <a:r>
              <a:rPr sz="10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PRINCIPAL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Dirección: </a:t>
            </a: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 Principal: Calle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95 No.  13-08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Código Postal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110221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751" y="5458842"/>
            <a:ext cx="31664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7965" algn="l"/>
              </a:tabLst>
            </a:pPr>
            <a:r>
              <a:rPr sz="800" u="dbl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sz="800" u="dbl" spc="-10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sz="800" spc="-2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DATOS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sz="800" spc="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CONTACTO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PBX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(571) 6510420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6510449</a:t>
            </a:r>
            <a:r>
              <a:rPr sz="8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Bogotá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 marR="970915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9"/>
              </a:rPr>
              <a:t>denuncie@agencialogistica.gov.co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0"/>
              </a:rPr>
              <a:t>contactenos@agencialogistica.gov.co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1"/>
              </a:rPr>
              <a:t>notiﬁcaciones@agencialogistica.gov.co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Horario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Atención: Lunes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Viernes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7:30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a.m.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4:30</a:t>
            </a:r>
            <a:r>
              <a:rPr sz="800" spc="-6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p.m.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6206" y="5535980"/>
            <a:ext cx="96520" cy="135255"/>
          </a:xfrm>
          <a:custGeom>
            <a:avLst/>
            <a:gdLst/>
            <a:ahLst/>
            <a:cxnLst/>
            <a:rect l="l" t="t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6257" y="5629821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7057" y="5644257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61721" y="5492770"/>
            <a:ext cx="242255" cy="242265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3443" y="5221541"/>
            <a:ext cx="1030223" cy="923541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2193" y="201460"/>
            <a:ext cx="1790700" cy="37226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0043" y="4717987"/>
            <a:ext cx="34554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¡Trabajamos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orgullo </a:t>
            </a:r>
            <a:r>
              <a:rPr sz="10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Héroes de</a:t>
            </a:r>
            <a:r>
              <a:rPr sz="1000" b="1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Colombia!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9"/>
          <p:cNvSpPr/>
          <p:nvPr/>
        </p:nvSpPr>
        <p:spPr>
          <a:xfrm>
            <a:off x="5822034" y="1804297"/>
            <a:ext cx="173253" cy="173253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27"/>
          <p:cNvSpPr txBox="1">
            <a:spLocks noGrp="1"/>
          </p:cNvSpPr>
          <p:nvPr>
            <p:ph type="title"/>
          </p:nvPr>
        </p:nvSpPr>
        <p:spPr>
          <a:xfrm>
            <a:off x="402770" y="1638347"/>
            <a:ext cx="4379367" cy="50629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algn="ctr"/>
            <a:r>
              <a:rPr lang="es-CO" sz="1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GESTION PLANES SST </a:t>
            </a:r>
            <a:br>
              <a:rPr lang="es-CO" sz="1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CO" sz="1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VIGENCIA 2020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6025414" y="1704581"/>
            <a:ext cx="355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Líder SST: Gerson Barreto 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972" y="521973"/>
            <a:ext cx="2743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Gestión</a:t>
            </a:r>
            <a:r>
              <a:rPr sz="1800" spc="-125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SST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886" y="1366773"/>
            <a:ext cx="8980589" cy="4611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prstClr val="black"/>
                </a:solidFill>
                <a:cs typeface="Calibri"/>
              </a:rPr>
              <a:t>SEMANA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SST </a:t>
            </a:r>
            <a:r>
              <a:rPr b="1" dirty="0">
                <a:solidFill>
                  <a:prstClr val="black"/>
                </a:solidFill>
                <a:cs typeface="Calibri"/>
              </a:rPr>
              <a:t>Y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GESTIÓN 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AMBIENTAL </a:t>
            </a:r>
            <a:r>
              <a:rPr b="1" dirty="0">
                <a:solidFill>
                  <a:prstClr val="black"/>
                </a:solidFill>
                <a:cs typeface="Calibri"/>
              </a:rPr>
              <a:t>Y </a:t>
            </a:r>
            <a:r>
              <a:rPr b="1" spc="-10" dirty="0">
                <a:solidFill>
                  <a:prstClr val="black"/>
                </a:solidFill>
                <a:cs typeface="Calibri"/>
              </a:rPr>
              <a:t>ACTIVIDADES PREVENCION </a:t>
            </a:r>
            <a:r>
              <a:rPr b="1" spc="-15" dirty="0">
                <a:solidFill>
                  <a:prstClr val="black"/>
                </a:solidFill>
                <a:cs typeface="Calibri"/>
              </a:rPr>
              <a:t>COVID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50"/>
              </a:spcBef>
            </a:pP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Socialización plan de emergencia.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Capacitación primeros auxilios.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Conformación COPASST 2020-2022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Conformación Comité de Convivencia 2020-2022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Jornada de limpieza y desinfección puestos de 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Lavado constante de manos cada 2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Toma de temperaturas cada 3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Socialización de los protocolos de bioseguridad-videos y resoluciones.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Limpieza y desinfección de vehículos que ingresan a la regional.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Uso permanente de tapabocas, cofias dentro de la entidad.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Desinfección de calzado al ingreso de la regional.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Encuesta diaria de sintomatología.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Entrega de elementos de Bioseguridad.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Fumigación con aspersión de todas las áreas.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Seguimiento diario al estado de salud de los funcionarios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7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="" xmlns:a16="http://schemas.microsoft.com/office/drawing/2014/main" id="{C7FF21F2-5B72-4244-B136-72860384F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5871" y="404315"/>
            <a:ext cx="35373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Elementos adquiridos Prevención COVID 19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39" y="1642006"/>
            <a:ext cx="9444461" cy="41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0020" y="582929"/>
            <a:ext cx="2559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Arial Black"/>
                <a:cs typeface="Arial Black"/>
              </a:rPr>
              <a:t>Registro</a:t>
            </a:r>
            <a:r>
              <a:rPr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20" dirty="0">
                <a:solidFill>
                  <a:srgbClr val="FFFFFF"/>
                </a:solidFill>
                <a:latin typeface="Arial Black"/>
                <a:cs typeface="Arial Black"/>
              </a:rPr>
              <a:t>Fotográfico</a:t>
            </a:r>
            <a:endParaRPr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196" y="1197863"/>
            <a:ext cx="2593848" cy="2793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9219" y="1389891"/>
            <a:ext cx="2195705" cy="2409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3779" y="1216152"/>
            <a:ext cx="2441448" cy="2756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65803" y="1408175"/>
            <a:ext cx="2057400" cy="2372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84235" y="1216152"/>
            <a:ext cx="2510028" cy="2674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76259" y="1408175"/>
            <a:ext cx="2125979" cy="22905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07964" y="1197863"/>
            <a:ext cx="2383536" cy="27752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99988" y="1389888"/>
            <a:ext cx="1999488" cy="23911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92067" y="3774947"/>
            <a:ext cx="2423160" cy="2685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84091" y="3966984"/>
            <a:ext cx="2034097" cy="23012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1663" y="3774947"/>
            <a:ext cx="2609088" cy="27736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13688" y="3966971"/>
            <a:ext cx="2225040" cy="23896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99988" y="3966971"/>
            <a:ext cx="1999488" cy="2261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6259" y="3966971"/>
            <a:ext cx="2001011" cy="2261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24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683" y="1399032"/>
            <a:ext cx="2819400" cy="2551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5200" y="1379219"/>
            <a:ext cx="2628900" cy="2552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0320" y="1961729"/>
            <a:ext cx="461518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cs typeface="Calibri"/>
              </a:rPr>
              <a:t>La capacitación estuvo </a:t>
            </a:r>
            <a:r>
              <a:rPr dirty="0">
                <a:solidFill>
                  <a:prstClr val="black"/>
                </a:solidFill>
                <a:cs typeface="Calibri"/>
              </a:rPr>
              <a:t>a </a:t>
            </a:r>
            <a:r>
              <a:rPr spc="-15" dirty="0">
                <a:solidFill>
                  <a:prstClr val="black"/>
                </a:solidFill>
                <a:cs typeface="Calibri"/>
              </a:rPr>
              <a:t>cargo </a:t>
            </a:r>
            <a:r>
              <a:rPr spc="5" dirty="0">
                <a:solidFill>
                  <a:prstClr val="black"/>
                </a:solidFill>
                <a:cs typeface="Calibri"/>
              </a:rPr>
              <a:t>de </a:t>
            </a:r>
            <a:r>
              <a:rPr spc="-5" dirty="0">
                <a:solidFill>
                  <a:prstClr val="black"/>
                </a:solidFill>
                <a:cs typeface="Calibri"/>
              </a:rPr>
              <a:t>funcionaria </a:t>
            </a:r>
            <a:r>
              <a:rPr dirty="0">
                <a:solidFill>
                  <a:prstClr val="black"/>
                </a:solidFill>
                <a:cs typeface="Calibri"/>
              </a:rPr>
              <a:t>de  </a:t>
            </a:r>
            <a:r>
              <a:rPr spc="-5" dirty="0">
                <a:solidFill>
                  <a:prstClr val="black"/>
                </a:solidFill>
                <a:cs typeface="Calibri"/>
              </a:rPr>
              <a:t>la Cruz </a:t>
            </a:r>
            <a:r>
              <a:rPr spc="-15" dirty="0">
                <a:solidFill>
                  <a:prstClr val="black"/>
                </a:solidFill>
                <a:cs typeface="Calibri"/>
              </a:rPr>
              <a:t>Roja </a:t>
            </a:r>
            <a:r>
              <a:rPr spc="-5" dirty="0">
                <a:solidFill>
                  <a:prstClr val="black"/>
                </a:solidFill>
                <a:cs typeface="Calibri"/>
              </a:rPr>
              <a:t>Colombiana, </a:t>
            </a:r>
            <a:r>
              <a:rPr dirty="0">
                <a:solidFill>
                  <a:prstClr val="black"/>
                </a:solidFill>
                <a:cs typeface="Calibri"/>
              </a:rPr>
              <a:t>el </a:t>
            </a:r>
            <a:r>
              <a:rPr spc="-5" dirty="0">
                <a:solidFill>
                  <a:prstClr val="black"/>
                </a:solidFill>
                <a:cs typeface="Calibri"/>
              </a:rPr>
              <a:t>día</a:t>
            </a:r>
            <a:r>
              <a:rPr spc="5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27/10/2020.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0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dirty="0">
                <a:solidFill>
                  <a:prstClr val="black"/>
                </a:solidFill>
                <a:cs typeface="Calibri"/>
              </a:rPr>
              <a:t>Se </a:t>
            </a:r>
            <a:r>
              <a:rPr spc="-20" dirty="0">
                <a:solidFill>
                  <a:prstClr val="black"/>
                </a:solidFill>
                <a:cs typeface="Calibri"/>
              </a:rPr>
              <a:t>trataron </a:t>
            </a:r>
            <a:r>
              <a:rPr spc="-5" dirty="0">
                <a:solidFill>
                  <a:prstClr val="black"/>
                </a:solidFill>
                <a:cs typeface="Calibri"/>
              </a:rPr>
              <a:t>temas </a:t>
            </a:r>
            <a:r>
              <a:rPr spc="-10" dirty="0">
                <a:solidFill>
                  <a:prstClr val="black"/>
                </a:solidFill>
                <a:cs typeface="Calibri"/>
              </a:rPr>
              <a:t>teóricos </a:t>
            </a:r>
            <a:r>
              <a:rPr dirty="0">
                <a:solidFill>
                  <a:prstClr val="black"/>
                </a:solidFill>
                <a:cs typeface="Calibri"/>
              </a:rPr>
              <a:t>de </a:t>
            </a:r>
            <a:r>
              <a:rPr spc="-5" dirty="0">
                <a:solidFill>
                  <a:prstClr val="black"/>
                </a:solidFill>
                <a:cs typeface="Calibri"/>
              </a:rPr>
              <a:t>primeros auxilios </a:t>
            </a:r>
            <a:r>
              <a:rPr dirty="0">
                <a:solidFill>
                  <a:prstClr val="black"/>
                </a:solidFill>
                <a:cs typeface="Calibri"/>
              </a:rPr>
              <a:t>y  manejo de </a:t>
            </a:r>
            <a:r>
              <a:rPr spc="-10" dirty="0">
                <a:solidFill>
                  <a:prstClr val="black"/>
                </a:solidFill>
                <a:cs typeface="Calibri"/>
              </a:rPr>
              <a:t>extintores.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5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dirty="0">
                <a:solidFill>
                  <a:prstClr val="black"/>
                </a:solidFill>
                <a:cs typeface="Calibri"/>
              </a:rPr>
              <a:t>Se </a:t>
            </a:r>
            <a:r>
              <a:rPr spc="-10" dirty="0">
                <a:solidFill>
                  <a:prstClr val="black"/>
                </a:solidFill>
                <a:cs typeface="Calibri"/>
              </a:rPr>
              <a:t>socializó </a:t>
            </a:r>
            <a:r>
              <a:rPr spc="5" dirty="0">
                <a:solidFill>
                  <a:prstClr val="black"/>
                </a:solidFill>
                <a:cs typeface="Calibri"/>
              </a:rPr>
              <a:t>el </a:t>
            </a:r>
            <a:r>
              <a:rPr spc="-5" dirty="0">
                <a:solidFill>
                  <a:prstClr val="black"/>
                </a:solidFill>
                <a:cs typeface="Calibri"/>
              </a:rPr>
              <a:t>plan </a:t>
            </a:r>
            <a:r>
              <a:rPr dirty="0">
                <a:solidFill>
                  <a:prstClr val="black"/>
                </a:solidFill>
                <a:cs typeface="Calibri"/>
              </a:rPr>
              <a:t>de </a:t>
            </a:r>
            <a:r>
              <a:rPr spc="-5" dirty="0">
                <a:solidFill>
                  <a:prstClr val="black"/>
                </a:solidFill>
                <a:cs typeface="Calibri"/>
              </a:rPr>
              <a:t>emergencia </a:t>
            </a:r>
            <a:r>
              <a:rPr spc="-10" dirty="0">
                <a:solidFill>
                  <a:prstClr val="black"/>
                </a:solidFill>
                <a:cs typeface="Calibri"/>
              </a:rPr>
              <a:t>con </a:t>
            </a:r>
            <a:r>
              <a:rPr spc="-5" dirty="0">
                <a:solidFill>
                  <a:prstClr val="black"/>
                </a:solidFill>
                <a:cs typeface="Calibri"/>
              </a:rPr>
              <a:t>los  funcionarios, </a:t>
            </a:r>
            <a:r>
              <a:rPr dirty="0">
                <a:solidFill>
                  <a:prstClr val="black"/>
                </a:solidFill>
                <a:cs typeface="Calibri"/>
              </a:rPr>
              <a:t>se </a:t>
            </a:r>
            <a:r>
              <a:rPr spc="-15" dirty="0">
                <a:solidFill>
                  <a:prstClr val="black"/>
                </a:solidFill>
                <a:cs typeface="Calibri"/>
              </a:rPr>
              <a:t>hizo </a:t>
            </a:r>
            <a:r>
              <a:rPr spc="-5" dirty="0">
                <a:solidFill>
                  <a:prstClr val="black"/>
                </a:solidFill>
                <a:cs typeface="Calibri"/>
              </a:rPr>
              <a:t>presentación </a:t>
            </a:r>
            <a:r>
              <a:rPr dirty="0">
                <a:solidFill>
                  <a:prstClr val="black"/>
                </a:solidFill>
                <a:cs typeface="Calibri"/>
              </a:rPr>
              <a:t>de </a:t>
            </a:r>
            <a:r>
              <a:rPr spc="-10" dirty="0">
                <a:solidFill>
                  <a:prstClr val="black"/>
                </a:solidFill>
                <a:cs typeface="Calibri"/>
              </a:rPr>
              <a:t>brigada </a:t>
            </a:r>
            <a:r>
              <a:rPr dirty="0">
                <a:solidFill>
                  <a:prstClr val="black"/>
                </a:solidFill>
                <a:cs typeface="Calibri"/>
              </a:rPr>
              <a:t>de  </a:t>
            </a:r>
            <a:r>
              <a:rPr spc="-5" dirty="0">
                <a:solidFill>
                  <a:prstClr val="black"/>
                </a:solidFill>
                <a:cs typeface="Calibri"/>
              </a:rPr>
              <a:t>emergencia </a:t>
            </a:r>
            <a:r>
              <a:rPr dirty="0">
                <a:solidFill>
                  <a:prstClr val="black"/>
                </a:solidFill>
                <a:cs typeface="Calibri"/>
              </a:rPr>
              <a:t>y </a:t>
            </a:r>
            <a:r>
              <a:rPr spc="-5" dirty="0">
                <a:solidFill>
                  <a:prstClr val="black"/>
                </a:solidFill>
                <a:cs typeface="Calibri"/>
              </a:rPr>
              <a:t>capacitación </a:t>
            </a:r>
            <a:r>
              <a:rPr spc="-10" dirty="0">
                <a:solidFill>
                  <a:prstClr val="black"/>
                </a:solidFill>
                <a:cs typeface="Calibri"/>
              </a:rPr>
              <a:t>sobre </a:t>
            </a:r>
            <a:r>
              <a:rPr dirty="0">
                <a:solidFill>
                  <a:prstClr val="black"/>
                </a:solidFill>
                <a:cs typeface="Calibri"/>
              </a:rPr>
              <a:t>que </a:t>
            </a:r>
            <a:r>
              <a:rPr spc="-5" dirty="0">
                <a:solidFill>
                  <a:prstClr val="black"/>
                </a:solidFill>
                <a:cs typeface="Calibri"/>
              </a:rPr>
              <a:t>hacer </a:t>
            </a:r>
            <a:r>
              <a:rPr spc="15" dirty="0">
                <a:solidFill>
                  <a:prstClr val="black"/>
                </a:solidFill>
                <a:cs typeface="Calibri"/>
              </a:rPr>
              <a:t>en  </a:t>
            </a:r>
            <a:r>
              <a:rPr spc="-5" dirty="0">
                <a:solidFill>
                  <a:prstClr val="black"/>
                </a:solidFill>
                <a:cs typeface="Calibri"/>
              </a:rPr>
              <a:t>caso </a:t>
            </a:r>
            <a:r>
              <a:rPr dirty="0">
                <a:solidFill>
                  <a:prstClr val="black"/>
                </a:solidFill>
                <a:cs typeface="Calibri"/>
              </a:rPr>
              <a:t>de </a:t>
            </a:r>
            <a:r>
              <a:rPr spc="-5" dirty="0">
                <a:solidFill>
                  <a:prstClr val="black"/>
                </a:solidFill>
                <a:cs typeface="Calibri"/>
              </a:rPr>
              <a:t>incendios </a:t>
            </a:r>
            <a:r>
              <a:rPr dirty="0">
                <a:solidFill>
                  <a:prstClr val="black"/>
                </a:solidFill>
                <a:cs typeface="Calibri"/>
              </a:rPr>
              <a:t>y</a:t>
            </a:r>
            <a:r>
              <a:rPr spc="3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terremotos.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4467" y="383556"/>
            <a:ext cx="4592955" cy="60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1800" dirty="0">
                <a:solidFill>
                  <a:schemeClr val="bg1"/>
                </a:solidFill>
                <a:latin typeface="Arial Black" panose="020B0A04020102020204" pitchFamily="34" charset="0"/>
              </a:rPr>
              <a:t>Capacitación </a:t>
            </a:r>
            <a:r>
              <a:rPr sz="1800" spc="5" dirty="0">
                <a:solidFill>
                  <a:schemeClr val="bg1"/>
                </a:solidFill>
                <a:latin typeface="Arial Black" panose="020B0A04020102020204" pitchFamily="34" charset="0"/>
              </a:rPr>
              <a:t>primero</a:t>
            </a:r>
            <a:r>
              <a:rPr lang="es-CO" sz="1800" spc="5" dirty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sz="1800" spc="5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1800" dirty="0">
                <a:solidFill>
                  <a:schemeClr val="bg1"/>
                </a:solidFill>
                <a:latin typeface="Arial Black" panose="020B0A04020102020204" pitchFamily="34" charset="0"/>
              </a:rPr>
              <a:t>aux</a:t>
            </a:r>
            <a:r>
              <a:rPr lang="es-CO" sz="1800" dirty="0">
                <a:solidFill>
                  <a:schemeClr val="bg1"/>
                </a:solidFill>
                <a:latin typeface="Arial Black" panose="020B0A04020102020204" pitchFamily="34" charset="0"/>
              </a:rPr>
              <a:t>ilios</a:t>
            </a:r>
            <a:r>
              <a:rPr sz="1800" spc="-12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1800" dirty="0">
                <a:solidFill>
                  <a:schemeClr val="bg1"/>
                </a:solidFill>
                <a:latin typeface="Arial Black" panose="020B0A04020102020204" pitchFamily="34" charset="0"/>
              </a:rPr>
              <a:t>y</a:t>
            </a:r>
          </a:p>
          <a:p>
            <a:pPr marL="12700">
              <a:lnSpc>
                <a:spcPts val="2280"/>
              </a:lnSpc>
            </a:pPr>
            <a:r>
              <a:rPr sz="1800" dirty="0">
                <a:solidFill>
                  <a:schemeClr val="bg1"/>
                </a:solidFill>
                <a:latin typeface="Arial Black" panose="020B0A04020102020204" pitchFamily="34" charset="0"/>
              </a:rPr>
              <a:t>plan de</a:t>
            </a:r>
            <a:r>
              <a:rPr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sz="1800" dirty="0">
                <a:solidFill>
                  <a:schemeClr val="bg1"/>
                </a:solidFill>
                <a:latin typeface="Arial Black" panose="020B0A04020102020204" pitchFamily="34" charset="0"/>
              </a:rPr>
              <a:t>emergencia</a:t>
            </a:r>
          </a:p>
        </p:txBody>
      </p:sp>
      <p:sp>
        <p:nvSpPr>
          <p:cNvPr id="6" name="object 6"/>
          <p:cNvSpPr/>
          <p:nvPr/>
        </p:nvSpPr>
        <p:spPr>
          <a:xfrm>
            <a:off x="519683" y="4145279"/>
            <a:ext cx="2819400" cy="2023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5303" y="4145279"/>
            <a:ext cx="2490216" cy="2023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60070" y="1071769"/>
            <a:ext cx="4026904" cy="3641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893339" y="568215"/>
            <a:ext cx="61397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Jurisdicción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4D77C45-EBBE-432E-922D-D3C7DB63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65" y="1130392"/>
            <a:ext cx="3992338" cy="3524020"/>
          </a:xfrm>
          <a:prstGeom prst="rect">
            <a:avLst/>
          </a:prstGeom>
        </p:spPr>
      </p:pic>
      <p:graphicFrame>
        <p:nvGraphicFramePr>
          <p:cNvPr id="12" name="Tabla 3">
            <a:extLst>
              <a:ext uri="{FF2B5EF4-FFF2-40B4-BE49-F238E27FC236}">
                <a16:creationId xmlns="" xmlns:a16="http://schemas.microsoft.com/office/drawing/2014/main" id="{7C737D13-98B4-4B46-8564-0F1C4DC8C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58118"/>
              </p:ext>
            </p:extLst>
          </p:nvPr>
        </p:nvGraphicFramePr>
        <p:xfrm>
          <a:off x="1008136" y="4688263"/>
          <a:ext cx="3853796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7640">
                <a:tc gridSpan="3"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Hombres Abastecidos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672"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CAD´s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8.842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672"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5.233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672">
                <a:tc>
                  <a:txBody>
                    <a:bodyPr/>
                    <a:lstStyle/>
                    <a:p>
                      <a:pPr algn="l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8.329</a:t>
                      </a:r>
                      <a:endParaRPr lang="es-CO" sz="16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="" xmlns:a16="http://schemas.microsoft.com/office/drawing/2014/main" id="{3DB8A97B-0DB6-49BA-9D8E-F52F64ADBEC0}"/>
              </a:ext>
            </a:extLst>
          </p:cNvPr>
          <p:cNvGraphicFramePr>
            <a:graphicFrameLocks noGrp="1"/>
          </p:cNvGraphicFramePr>
          <p:nvPr/>
        </p:nvGraphicFramePr>
        <p:xfrm>
          <a:off x="6414837" y="463645"/>
          <a:ext cx="4155152" cy="1986350"/>
        </p:xfrm>
        <a:graphic>
          <a:graphicData uri="http://schemas.openxmlformats.org/drawingml/2006/table">
            <a:tbl>
              <a:tblPr/>
              <a:tblGrid>
                <a:gridCol w="849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95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67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565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BR -2 EJERCITO NACIONAL Y FUERZA AEREA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73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EJEMA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PM2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73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Arial" panose="020B0604020202020204" pitchFamily="34" charset="0"/>
                        </a:rPr>
                        <a:t>GGENA1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BAS2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73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Arial" panose="020B0604020202020204" pitchFamily="34" charset="0"/>
                        </a:rPr>
                        <a:t>BAFUR1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GAMAG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73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GMAD1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GGACAR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73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BAMRU6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BATRA3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012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BITER2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373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BINAR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CACOM3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373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BICOR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PAC RIOHACHA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373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BIVER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373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ZONA2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3730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="" xmlns:a16="http://schemas.microsoft.com/office/drawing/2014/main" id="{751661AE-4A68-4E56-83C9-4FA307436136}"/>
              </a:ext>
            </a:extLst>
          </p:cNvPr>
          <p:cNvGraphicFramePr>
            <a:graphicFrameLocks noGrp="1"/>
          </p:cNvGraphicFramePr>
          <p:nvPr/>
        </p:nvGraphicFramePr>
        <p:xfrm>
          <a:off x="6520855" y="2485646"/>
          <a:ext cx="4155151" cy="2217420"/>
        </p:xfrm>
        <a:graphic>
          <a:graphicData uri="http://schemas.openxmlformats.org/drawingml/2006/table">
            <a:tbl>
              <a:tblPr firstRow="1" bandRow="1"/>
              <a:tblGrid>
                <a:gridCol w="849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9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67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574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BR -10 EJERCITO NACIONAL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Arial" panose="020B0604020202020204" pitchFamily="34" charset="0"/>
                        </a:rPr>
                        <a:t>EJUPA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GMRON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BAAID1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BAPOP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BMMA1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GACES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BAACA1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GAGUA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BAADA1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BITER10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BATAC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BIMUR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BACAC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BAS10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BASAC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GBMAT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BAEEV2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BACOM1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BAEEV3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BAABS3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BAMMA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BAMAD3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Arial" panose="020B0604020202020204" pitchFamily="34" charset="0"/>
                        </a:rPr>
                        <a:t>BICAR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="" xmlns:a16="http://schemas.microsoft.com/office/drawing/2014/main" id="{03B646DD-BD73-402E-ADC8-3D82AAFA43EF}"/>
              </a:ext>
            </a:extLst>
          </p:cNvPr>
          <p:cNvGraphicFramePr>
            <a:graphicFrameLocks noGrp="1"/>
          </p:cNvGraphicFramePr>
          <p:nvPr/>
        </p:nvGraphicFramePr>
        <p:xfrm>
          <a:off x="6653379" y="4990565"/>
          <a:ext cx="4155151" cy="1043940"/>
        </p:xfrm>
        <a:graphic>
          <a:graphicData uri="http://schemas.openxmlformats.org/drawingml/2006/table">
            <a:tbl>
              <a:tblPr firstRow="1" bandRow="1"/>
              <a:tblGrid>
                <a:gridCol w="849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9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9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67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574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BR -11 EJERCITO NACIONAL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GABAJ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BAS11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BAEEV5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GACOR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BITER11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BIRIF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BIJUN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BATOT24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Arial" panose="020B0604020202020204" pitchFamily="34" charset="0"/>
                        </a:rPr>
                        <a:t>ZONA11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Arial" panose="020B0604020202020204" pitchFamily="34" charset="0"/>
                        </a:rPr>
                        <a:t>BATOT23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492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="" xmlns:a16="http://schemas.microsoft.com/office/drawing/2014/main" id="{C7FF21F2-5B72-4244-B136-72860384F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605" y="404316"/>
            <a:ext cx="61397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CUADRO CONSOLIDADO COVID-19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REGIONAL NORTE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662545" y="2019992"/>
          <a:ext cx="9160626" cy="356261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580312">
                  <a:extLst>
                    <a:ext uri="{9D8B030D-6E8A-4147-A177-3AD203B41FA5}">
                      <a16:colId xmlns="" xmlns:a16="http://schemas.microsoft.com/office/drawing/2014/main" val="493858964"/>
                    </a:ext>
                  </a:extLst>
                </a:gridCol>
                <a:gridCol w="4580314">
                  <a:extLst>
                    <a:ext uri="{9D8B030D-6E8A-4147-A177-3AD203B41FA5}">
                      <a16:colId xmlns="" xmlns:a16="http://schemas.microsoft.com/office/drawing/2014/main" val="3747711815"/>
                    </a:ext>
                  </a:extLst>
                </a:gridCol>
              </a:tblGrid>
              <a:tr h="808582"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CONSOLIDADO CASOS COVID-19</a:t>
                      </a:r>
                      <a:br>
                        <a:rPr lang="es-CO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REGIONAL NORTE 2020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6750189"/>
                  </a:ext>
                </a:extLst>
              </a:tr>
              <a:tr h="550807">
                <a:tc>
                  <a:txBody>
                    <a:bodyPr/>
                    <a:lstStyle/>
                    <a:p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CASOS POSITIVOS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2348390"/>
                  </a:ext>
                </a:extLst>
              </a:tr>
              <a:tr h="550807">
                <a:tc>
                  <a:txBody>
                    <a:bodyPr/>
                    <a:lstStyle/>
                    <a:p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CASOS</a:t>
                      </a:r>
                      <a:r>
                        <a:rPr lang="es-CO" sz="2000" baseline="0" dirty="0">
                          <a:solidFill>
                            <a:schemeClr val="tx1"/>
                          </a:solidFill>
                        </a:rPr>
                        <a:t> NEGATIVOS</a:t>
                      </a:r>
                      <a:endParaRPr lang="es-CO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83683894"/>
                  </a:ext>
                </a:extLst>
              </a:tr>
              <a:tr h="550807">
                <a:tc>
                  <a:txBody>
                    <a:bodyPr/>
                    <a:lstStyle/>
                    <a:p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RECUPERADOS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61133115"/>
                  </a:ext>
                </a:extLst>
              </a:tr>
              <a:tr h="550807">
                <a:tc>
                  <a:txBody>
                    <a:bodyPr/>
                    <a:lstStyle/>
                    <a:p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UCI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07147165"/>
                  </a:ext>
                </a:extLst>
              </a:tr>
              <a:tr h="550807">
                <a:tc>
                  <a:txBody>
                    <a:bodyPr/>
                    <a:lstStyle/>
                    <a:p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ACTIVOS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521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5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="" xmlns:a16="http://schemas.microsoft.com/office/drawing/2014/main" id="{C7FF21F2-5B72-4244-B136-72860384F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3339" y="404316"/>
            <a:ext cx="38199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INDICE DE FRECUENCIA 2.020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ALRN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945873"/>
            <a:ext cx="4928927" cy="374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0" y="1945872"/>
            <a:ext cx="5827221" cy="37483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06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="" xmlns:a16="http://schemas.microsoft.com/office/drawing/2014/main" id="{C7FF21F2-5B72-4244-B136-72860384F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3339" y="404316"/>
            <a:ext cx="36786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INDICE DE SEVERIDAD 2.020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ALRN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9" y="1674667"/>
            <a:ext cx="5162550" cy="4019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985" y="1674667"/>
            <a:ext cx="5870208" cy="4019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6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056" y="729344"/>
            <a:ext cx="4735287" cy="130627"/>
          </a:xfrm>
        </p:spPr>
        <p:txBody>
          <a:bodyPr>
            <a:normAutofit fontScale="90000"/>
          </a:bodyPr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PRINCIPALES LOGROS ALCANZADOS EN LA VIGENCIA 2020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/>
              <a:t>E</a:t>
            </a:r>
            <a:r>
              <a:rPr lang="es-CO" dirty="0" smtClean="0"/>
              <a:t>n el vigencia 2020 la Agencia Logistica De Las Fuerzas Militares  logró ampliar el número de comedores    que se les suministra  alimentación  , tomando la administración del comedor de tropa BAEEV 3 ubicado en La  Mata Cesar adscrito  la brigada n° 10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67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5654" y="2950558"/>
            <a:ext cx="288544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1061720" algn="l"/>
              </a:tabLst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@AgLogistica	Agencia Logística </a:t>
            </a:r>
            <a:r>
              <a:rPr sz="90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900" spc="-3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3727" y="2953250"/>
            <a:ext cx="221145" cy="2211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380" y="2969470"/>
            <a:ext cx="168910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900" spc="-3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1902" y="2927873"/>
            <a:ext cx="67627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aglogisticafm</a:t>
            </a:r>
            <a:endParaRPr sz="9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21810" y="2911561"/>
            <a:ext cx="221183" cy="2212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33021" y="5373236"/>
            <a:ext cx="99695" cy="141795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spcBef>
                <a:spcPts val="70"/>
              </a:spcBef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3558540"/>
          </a:xfrm>
          <a:custGeom>
            <a:avLst/>
            <a:gdLst/>
            <a:ahLst/>
            <a:cxnLst/>
            <a:rect l="l" t="t" r="r" b="b"/>
            <a:pathLst>
              <a:path w="12192000" h="3558540">
                <a:moveTo>
                  <a:pt x="4276153" y="0"/>
                </a:moveTo>
                <a:lnTo>
                  <a:pt x="0" y="0"/>
                </a:lnTo>
                <a:lnTo>
                  <a:pt x="0" y="3558286"/>
                </a:lnTo>
                <a:lnTo>
                  <a:pt x="12192000" y="3558286"/>
                </a:lnTo>
                <a:lnTo>
                  <a:pt x="12192000" y="3256622"/>
                </a:lnTo>
                <a:lnTo>
                  <a:pt x="5610758" y="3256622"/>
                </a:lnTo>
                <a:lnTo>
                  <a:pt x="4276153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25003" y="2577170"/>
            <a:ext cx="3597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 Black"/>
                <a:cs typeface="Arial Black"/>
              </a:rPr>
              <a:t>Síguenos </a:t>
            </a:r>
            <a:r>
              <a:rPr sz="1400" dirty="0">
                <a:solidFill>
                  <a:srgbClr val="231F20"/>
                </a:solidFill>
                <a:latin typeface="Arial Black"/>
                <a:cs typeface="Arial Black"/>
              </a:rPr>
              <a:t>en nuestras redes</a:t>
            </a:r>
            <a:r>
              <a:rPr sz="1400" spc="-7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231F20"/>
                </a:solidFill>
                <a:latin typeface="Arial Black"/>
                <a:cs typeface="Arial Black"/>
              </a:rPr>
              <a:t>sociales</a:t>
            </a:r>
            <a:endParaRPr sz="14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11250" y="1668807"/>
            <a:ext cx="3829436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2030"/>
              </a:lnSpc>
              <a:spcBef>
                <a:spcPts val="100"/>
              </a:spcBef>
            </a:pPr>
            <a:r>
              <a:rPr lang="es-CO" dirty="0"/>
              <a:t>GRACIAS</a:t>
            </a:r>
            <a:r>
              <a:rPr lang="es-CO" dirty="0">
                <a:solidFill>
                  <a:srgbClr val="003755"/>
                </a:solidFill>
              </a:rPr>
              <a:t> </a:t>
            </a:r>
            <a:r>
              <a:rPr lang="es-CO" dirty="0"/>
              <a:t>POR LA</a:t>
            </a:r>
            <a:r>
              <a:rPr lang="es-CO" spc="-75" dirty="0"/>
              <a:t> </a:t>
            </a:r>
            <a:r>
              <a:rPr lang="es-CO" spc="-5" dirty="0"/>
              <a:t>ATENCIÓN</a:t>
            </a:r>
            <a:br>
              <a:rPr lang="es-CO" spc="-5" dirty="0"/>
            </a:br>
            <a:r>
              <a:rPr lang="es-CO" dirty="0"/>
              <a:t>P</a:t>
            </a:r>
            <a:r>
              <a:rPr lang="es-CO" spc="25" dirty="0"/>
              <a:t>R</a:t>
            </a:r>
            <a:r>
              <a:rPr lang="es-CO" dirty="0"/>
              <a:t>ESTADA</a:t>
            </a:r>
          </a:p>
        </p:txBody>
      </p:sp>
      <p:sp>
        <p:nvSpPr>
          <p:cNvPr id="15" name="object 15"/>
          <p:cNvSpPr/>
          <p:nvPr/>
        </p:nvSpPr>
        <p:spPr>
          <a:xfrm>
            <a:off x="2385888" y="2206645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4543780"/>
            <a:ext cx="12192000" cy="501015"/>
          </a:xfrm>
          <a:custGeom>
            <a:avLst/>
            <a:gdLst/>
            <a:ahLst/>
            <a:cxnLst/>
            <a:rect l="l" t="t" r="r" b="b"/>
            <a:pathLst>
              <a:path w="12192000" h="501014">
                <a:moveTo>
                  <a:pt x="12192000" y="500506"/>
                </a:moveTo>
                <a:lnTo>
                  <a:pt x="0" y="500506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50050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049" y="4721721"/>
            <a:ext cx="30626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15" dirty="0">
                <a:solidFill>
                  <a:prstClr val="black"/>
                </a:solidFill>
                <a:latin typeface="Lato"/>
                <a:cs typeface="Lato"/>
              </a:rPr>
              <a:t>¡Trabajamos </a:t>
            </a:r>
            <a:r>
              <a:rPr sz="1000" b="1" dirty="0">
                <a:solidFill>
                  <a:prstClr val="black"/>
                </a:solidFill>
                <a:latin typeface="Lato"/>
                <a:cs typeface="Lato"/>
              </a:rPr>
              <a:t>con </a:t>
            </a:r>
            <a:r>
              <a:rPr sz="1000" b="1" spc="-5" dirty="0">
                <a:solidFill>
                  <a:prstClr val="black"/>
                </a:solidFill>
                <a:latin typeface="Lato"/>
                <a:cs typeface="Lato"/>
              </a:rPr>
              <a:t>orgullo </a:t>
            </a:r>
            <a:r>
              <a:rPr sz="1000" b="1" spc="-10" dirty="0">
                <a:solidFill>
                  <a:prstClr val="black"/>
                </a:solidFill>
                <a:latin typeface="Lato"/>
                <a:cs typeface="Lato"/>
              </a:rPr>
              <a:t>para </a:t>
            </a:r>
            <a:r>
              <a:rPr sz="1000" b="1" dirty="0">
                <a:solidFill>
                  <a:prstClr val="black"/>
                </a:solidFill>
                <a:latin typeface="Lato"/>
                <a:cs typeface="Lato"/>
              </a:rPr>
              <a:t>los Héroes de</a:t>
            </a:r>
            <a:r>
              <a:rPr sz="1000" b="1" spc="-35" dirty="0">
                <a:solidFill>
                  <a:prstClr val="black"/>
                </a:solidFill>
                <a:latin typeface="Lato"/>
                <a:cs typeface="Lato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Lato"/>
                <a:cs typeface="Lato"/>
              </a:rPr>
              <a:t>Colombia!</a:t>
            </a:r>
            <a:endParaRPr sz="1000" dirty="0">
              <a:solidFill>
                <a:prstClr val="black"/>
              </a:solidFill>
              <a:latin typeface="Lato"/>
              <a:cs typeface="La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58248" y="5236799"/>
            <a:ext cx="5634355" cy="1621790"/>
          </a:xfrm>
          <a:custGeom>
            <a:avLst/>
            <a:gdLst/>
            <a:ahLst/>
            <a:cxnLst/>
            <a:rect l="l" t="t" r="r" b="b"/>
            <a:pathLst>
              <a:path w="5634355" h="1621790">
                <a:moveTo>
                  <a:pt x="5633758" y="0"/>
                </a:moveTo>
                <a:lnTo>
                  <a:pt x="0" y="0"/>
                </a:lnTo>
                <a:lnTo>
                  <a:pt x="722058" y="1621193"/>
                </a:lnTo>
                <a:lnTo>
                  <a:pt x="5633758" y="1621193"/>
                </a:lnTo>
                <a:lnTo>
                  <a:pt x="5633758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75855" y="6032938"/>
            <a:ext cx="2442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O" sz="1400" b="1" spc="-5" dirty="0">
                <a:solidFill>
                  <a:prstClr val="white"/>
                </a:solidFill>
                <a:latin typeface="Microsoft New Tai Lue"/>
                <a:cs typeface="Microsoft New Tai Lue"/>
              </a:rPr>
              <a:t>www.agencialogistica.gov.co</a:t>
            </a:r>
            <a:endParaRPr sz="1400" b="1" dirty="0">
              <a:solidFill>
                <a:prstClr val="white"/>
              </a:solidFill>
              <a:latin typeface="Microsoft New Tai Lue"/>
              <a:cs typeface="Microsoft New Tai Lue"/>
            </a:endParaRPr>
          </a:p>
        </p:txBody>
      </p:sp>
      <p:sp>
        <p:nvSpPr>
          <p:cNvPr id="25" name="object 16"/>
          <p:cNvSpPr/>
          <p:nvPr/>
        </p:nvSpPr>
        <p:spPr>
          <a:xfrm>
            <a:off x="3505200" y="5546472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18"/>
          <p:cNvSpPr/>
          <p:nvPr/>
        </p:nvSpPr>
        <p:spPr>
          <a:xfrm>
            <a:off x="177231" y="5574219"/>
            <a:ext cx="242255" cy="2422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4020884" y="5574219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</a:t>
            </a:r>
            <a:r>
              <a:rPr sz="10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PRINCIPAL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Dirección: </a:t>
            </a: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 Principal: Calle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95 No.  13-08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Código Postal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110221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256783" y="5550841"/>
            <a:ext cx="31664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7965" algn="l"/>
              </a:tabLst>
            </a:pPr>
            <a:r>
              <a:rPr sz="800" u="dbl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sz="800" u="dbl" spc="-10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sz="800" spc="-2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DATOS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sz="800" spc="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CONTACTO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PBX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(571) 6510420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6510449</a:t>
            </a:r>
            <a:r>
              <a:rPr sz="8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Bogotá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 marR="970915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5"/>
              </a:rPr>
              <a:t>denuncie@agencialogistica.gov.co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6"/>
              </a:rPr>
              <a:t>contactenos@agencialogistica.gov.co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7"/>
              </a:rPr>
              <a:t>notiﬁcaciones@agencialogistica.gov.co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Horario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Atención: Lunes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Viernes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7:30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a.m.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4:30</a:t>
            </a:r>
            <a:r>
              <a:rPr sz="800" spc="-6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p.m.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3"/>
          <p:cNvSpPr/>
          <p:nvPr/>
        </p:nvSpPr>
        <p:spPr>
          <a:xfrm>
            <a:off x="250238" y="5627979"/>
            <a:ext cx="96520" cy="135255"/>
          </a:xfrm>
          <a:custGeom>
            <a:avLst/>
            <a:gdLst/>
            <a:ahLst/>
            <a:cxnLst/>
            <a:rect l="l" t="t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4"/>
          <p:cNvSpPr/>
          <p:nvPr/>
        </p:nvSpPr>
        <p:spPr>
          <a:xfrm>
            <a:off x="270289" y="572182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5"/>
          <p:cNvSpPr/>
          <p:nvPr/>
        </p:nvSpPr>
        <p:spPr>
          <a:xfrm>
            <a:off x="271089" y="5736256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6"/>
          <p:cNvSpPr/>
          <p:nvPr/>
        </p:nvSpPr>
        <p:spPr>
          <a:xfrm>
            <a:off x="3660959" y="5567468"/>
            <a:ext cx="242255" cy="24226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8273"/>
            <a:ext cx="12192000" cy="167478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0" y="0"/>
            <a:ext cx="12192006" cy="5041074"/>
            <a:chOff x="0" y="0"/>
            <a:chExt cx="12192006" cy="5041074"/>
          </a:xfrm>
        </p:grpSpPr>
        <p:sp>
          <p:nvSpPr>
            <p:cNvPr id="15" name="object 15"/>
            <p:cNvSpPr/>
            <p:nvPr/>
          </p:nvSpPr>
          <p:spPr>
            <a:xfrm>
              <a:off x="6" y="0"/>
              <a:ext cx="12192000" cy="3558540"/>
            </a:xfrm>
            <a:custGeom>
              <a:avLst/>
              <a:gdLst/>
              <a:ahLst/>
              <a:cxnLst/>
              <a:rect l="l" t="t" r="r" b="b"/>
              <a:pathLst>
                <a:path w="12192000" h="3558540">
                  <a:moveTo>
                    <a:pt x="4276153" y="0"/>
                  </a:moveTo>
                  <a:lnTo>
                    <a:pt x="0" y="0"/>
                  </a:lnTo>
                  <a:lnTo>
                    <a:pt x="0" y="3558273"/>
                  </a:lnTo>
                  <a:lnTo>
                    <a:pt x="12192000" y="3558273"/>
                  </a:lnTo>
                  <a:lnTo>
                    <a:pt x="12192000" y="3256622"/>
                  </a:lnTo>
                  <a:lnTo>
                    <a:pt x="5610758" y="3256622"/>
                  </a:lnTo>
                  <a:lnTo>
                    <a:pt x="4276153" y="0"/>
                  </a:lnTo>
                  <a:close/>
                </a:path>
              </a:pathLst>
            </a:custGeom>
            <a:solidFill>
              <a:srgbClr val="21A8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4540059"/>
              <a:ext cx="12192000" cy="501015"/>
            </a:xfrm>
            <a:custGeom>
              <a:avLst/>
              <a:gdLst/>
              <a:ahLst/>
              <a:cxnLst/>
              <a:rect l="l" t="t" r="r" b="b"/>
              <a:pathLst>
                <a:path w="12192000" h="501014">
                  <a:moveTo>
                    <a:pt x="12192000" y="500506"/>
                  </a:moveTo>
                  <a:lnTo>
                    <a:pt x="0" y="500506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50050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4945298" y="6635494"/>
            <a:ext cx="137147" cy="1371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1535" y="6631898"/>
            <a:ext cx="134493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8479" y="6624736"/>
            <a:ext cx="158907" cy="15888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7029" y="6633163"/>
            <a:ext cx="49530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@AgLogistica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3188" y="6638573"/>
            <a:ext cx="161137" cy="161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7885" y="6646966"/>
            <a:ext cx="123761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4253" y="6616656"/>
            <a:ext cx="49974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aglo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isticafm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5434" y="6608188"/>
            <a:ext cx="161163" cy="16123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5340" y="6584565"/>
            <a:ext cx="1621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u="sng" dirty="0">
                <a:solidFill>
                  <a:prstClr val="black"/>
                </a:solidFill>
                <a:latin typeface="Microsoft New Tai Lue"/>
                <a:cs typeface="Microsoft New Tai Lue"/>
                <a:hlinkClick r:id="rId7"/>
              </a:rPr>
              <a:t>www.agencialogistica.gov.co</a:t>
            </a:r>
            <a:endParaRPr sz="1000" u="sng" dirty="0">
              <a:solidFill>
                <a:prstClr val="black"/>
              </a:solidFill>
              <a:latin typeface="Microsoft New Tai Lue"/>
              <a:cs typeface="Microsoft New Tai Lu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33014" y="5344115"/>
            <a:ext cx="99695" cy="141795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spcBef>
                <a:spcPts val="70"/>
              </a:spcBef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63851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12844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3199" y="5482220"/>
            <a:ext cx="242255" cy="24226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1646" y="5499521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</a:t>
            </a:r>
            <a:r>
              <a:rPr sz="10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PRINCIPAL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Dirección: </a:t>
            </a: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 Principal: Calle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95 No.  13-08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Código Postal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110221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751" y="5458842"/>
            <a:ext cx="31664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7965" algn="l"/>
              </a:tabLst>
            </a:pPr>
            <a:r>
              <a:rPr sz="800" u="dbl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sz="800" u="dbl" spc="-10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sz="800" spc="-2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DATOS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sz="800" spc="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CONTACTO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PBX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(571) 6510420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6510449</a:t>
            </a:r>
            <a:r>
              <a:rPr sz="8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Bogotá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 marR="970915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9"/>
              </a:rPr>
              <a:t>denuncie@agencialogistica.gov.co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0"/>
              </a:rPr>
              <a:t>contactenos@agencialogistica.gov.co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1"/>
              </a:rPr>
              <a:t>notiﬁcaciones@agencialogistica.gov.co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Horario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Atención: Lunes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Viernes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7:30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a.m.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4:30</a:t>
            </a:r>
            <a:r>
              <a:rPr sz="800" spc="-6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p.m.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6206" y="5535980"/>
            <a:ext cx="96520" cy="135255"/>
          </a:xfrm>
          <a:custGeom>
            <a:avLst/>
            <a:gdLst/>
            <a:ahLst/>
            <a:cxnLst/>
            <a:rect l="l" t="t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6257" y="5629821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7057" y="5644257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61721" y="5492770"/>
            <a:ext cx="242255" cy="242265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3443" y="5221541"/>
            <a:ext cx="1030223" cy="923541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2193" y="201460"/>
            <a:ext cx="1790700" cy="37226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0043" y="4717987"/>
            <a:ext cx="34554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¡Trabajamos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orgullo </a:t>
            </a:r>
            <a:r>
              <a:rPr sz="10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Héroes de</a:t>
            </a:r>
            <a:r>
              <a:rPr sz="1000" b="1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Colombia!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9"/>
          <p:cNvSpPr/>
          <p:nvPr/>
        </p:nvSpPr>
        <p:spPr>
          <a:xfrm>
            <a:off x="5822034" y="1804297"/>
            <a:ext cx="173253" cy="173253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27"/>
          <p:cNvSpPr txBox="1">
            <a:spLocks noGrp="1"/>
          </p:cNvSpPr>
          <p:nvPr>
            <p:ph type="title"/>
          </p:nvPr>
        </p:nvSpPr>
        <p:spPr>
          <a:xfrm>
            <a:off x="83595" y="1762425"/>
            <a:ext cx="4768734" cy="25699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algn="ctr"/>
            <a:r>
              <a:rPr lang="es-CO" sz="1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COORDINACIÓN FINANCIERA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6096000" y="1714476"/>
            <a:ext cx="4768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Coordinador (E) : Gustavo Eduardo González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="" xmlns:a16="http://schemas.microsoft.com/office/drawing/2014/main" id="{C7FF21F2-5B72-4244-B136-72860384F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238" y="404315"/>
            <a:ext cx="4401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Balance General Activo 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 2020 (Mill. de $)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85" y="1285063"/>
            <a:ext cx="9797059" cy="50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="" xmlns:a16="http://schemas.microsoft.com/office/drawing/2014/main" id="{8137BCE5-70BC-450B-AD8B-6C0AA4ECD2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5871" y="404315"/>
            <a:ext cx="491203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Balance General Pasivo y Patrimonio 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 2020 (Mill. de $)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3559CC4-264B-4D8C-B274-3CFC95293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71" y="1232244"/>
            <a:ext cx="9362583" cy="52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="" xmlns:a16="http://schemas.microsoft.com/office/drawing/2014/main" id="{EC3E155D-90A0-424D-902E-4B13F57D75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238" y="404315"/>
            <a:ext cx="39763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Situación Cuentas de Orden 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 2020 (Mill. de $)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1" y="2056073"/>
            <a:ext cx="10996365" cy="33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="" xmlns:a16="http://schemas.microsoft.com/office/drawing/2014/main" id="{0BFAB8B6-26D6-4AB1-B3B3-556A38EC1D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605" y="425581"/>
            <a:ext cx="35191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Estado de Resultados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 2020 (Mill. de $)</a:t>
            </a:r>
            <a:endParaRPr sz="1800" spc="-15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A927988-528F-4B8F-9F1A-7BF483F5B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56" y="1437858"/>
            <a:ext cx="11082958" cy="48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452A1F9-EEA4-477A-910F-B188C5682F62}"/>
              </a:ext>
            </a:extLst>
          </p:cNvPr>
          <p:cNvSpPr/>
          <p:nvPr/>
        </p:nvSpPr>
        <p:spPr>
          <a:xfrm>
            <a:off x="870099" y="390525"/>
            <a:ext cx="343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chemeClr val="bg1"/>
                </a:solidFill>
                <a:latin typeface="Arial Black" panose="020B0A04020102020204" pitchFamily="34" charset="0"/>
              </a:rPr>
              <a:t>Indicadores Financieros</a:t>
            </a:r>
          </a:p>
          <a:p>
            <a:pPr algn="just"/>
            <a:r>
              <a:rPr lang="es-CO" b="1" dirty="0">
                <a:solidFill>
                  <a:schemeClr val="bg1"/>
                </a:solidFill>
                <a:latin typeface="Arial Black" panose="020B0A04020102020204" pitchFamily="34" charset="0"/>
              </a:rPr>
              <a:t>a 31 Dic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34F5C0C-FC97-49CF-A08F-88417592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342" y="1221685"/>
            <a:ext cx="7587315" cy="513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="" xmlns:a16="http://schemas.microsoft.com/office/drawing/2014/main" id="{3F6A2A06-B228-4ACF-AD4D-FEE6B4D787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238" y="404315"/>
            <a:ext cx="38487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Cuentas por Cobrar 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 2020 (Mill. de $)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785DBD33-6AFC-4C3A-B621-C8AC4E574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56507"/>
              </p:ext>
            </p:extLst>
          </p:nvPr>
        </p:nvGraphicFramePr>
        <p:xfrm>
          <a:off x="490331" y="1179445"/>
          <a:ext cx="11105322" cy="5316516"/>
        </p:xfrm>
        <a:graphic>
          <a:graphicData uri="http://schemas.openxmlformats.org/drawingml/2006/table">
            <a:tbl>
              <a:tblPr/>
              <a:tblGrid>
                <a:gridCol w="1317568">
                  <a:extLst>
                    <a:ext uri="{9D8B030D-6E8A-4147-A177-3AD203B41FA5}">
                      <a16:colId xmlns="" xmlns:a16="http://schemas.microsoft.com/office/drawing/2014/main" val="1498388581"/>
                    </a:ext>
                  </a:extLst>
                </a:gridCol>
                <a:gridCol w="1028067">
                  <a:extLst>
                    <a:ext uri="{9D8B030D-6E8A-4147-A177-3AD203B41FA5}">
                      <a16:colId xmlns="" xmlns:a16="http://schemas.microsoft.com/office/drawing/2014/main" val="3206846365"/>
                    </a:ext>
                  </a:extLst>
                </a:gridCol>
                <a:gridCol w="2740692">
                  <a:extLst>
                    <a:ext uri="{9D8B030D-6E8A-4147-A177-3AD203B41FA5}">
                      <a16:colId xmlns="" xmlns:a16="http://schemas.microsoft.com/office/drawing/2014/main" val="2298570515"/>
                    </a:ext>
                  </a:extLst>
                </a:gridCol>
                <a:gridCol w="890403">
                  <a:extLst>
                    <a:ext uri="{9D8B030D-6E8A-4147-A177-3AD203B41FA5}">
                      <a16:colId xmlns="" xmlns:a16="http://schemas.microsoft.com/office/drawing/2014/main" val="1255094878"/>
                    </a:ext>
                  </a:extLst>
                </a:gridCol>
                <a:gridCol w="1046922">
                  <a:extLst>
                    <a:ext uri="{9D8B030D-6E8A-4147-A177-3AD203B41FA5}">
                      <a16:colId xmlns="" xmlns:a16="http://schemas.microsoft.com/office/drawing/2014/main" val="921537596"/>
                    </a:ext>
                  </a:extLst>
                </a:gridCol>
                <a:gridCol w="4081670">
                  <a:extLst>
                    <a:ext uri="{9D8B030D-6E8A-4147-A177-3AD203B41FA5}">
                      <a16:colId xmlns="" xmlns:a16="http://schemas.microsoft.com/office/drawing/2014/main" val="572545991"/>
                    </a:ext>
                  </a:extLst>
                </a:gridCol>
              </a:tblGrid>
              <a:tr h="29490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Deudor 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Fecha 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 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Vencimiento 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 tomada 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4968537"/>
                  </a:ext>
                </a:extLst>
              </a:tr>
              <a:tr h="3078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0 - 30 días 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M.D.N Ejercito Nacional (Incluido giros de víveres de enero 2021 por</a:t>
                      </a:r>
                      <a:r>
                        <a:rPr lang="es-E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939 millones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1,253 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31/01/2021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enviaron las certificaciones mensuales a la oficina principal para su respectivo cobro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7100960"/>
                  </a:ext>
                </a:extLst>
              </a:tr>
              <a:tr h="1712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M.D.N Fuerza Aerea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31/01/2021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9811884"/>
                  </a:ext>
                </a:extLst>
              </a:tr>
              <a:tr h="2487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Wilson Barrantes Baracaldo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31/01/2021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Actualmente se realizan los cobros pre-jurídicos correspondientes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8801670"/>
                  </a:ext>
                </a:extLst>
              </a:tr>
              <a:tr h="307835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1,273 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8147980"/>
                  </a:ext>
                </a:extLst>
              </a:tr>
              <a:tr h="2406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31 -  60 días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30/11/2020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Yenifer</a:t>
                      </a: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Reyes Quezada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Actualmente se realizan los cobros pre-jurídicos correspondientes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1120820"/>
                  </a:ext>
                </a:extLst>
              </a:tr>
              <a:tr h="1556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30/11/2020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Incapacidades (Sura -Sanitas – Coomeva)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Corresponde</a:t>
                      </a:r>
                      <a:r>
                        <a:rPr lang="es-E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a la vigencia 2020 y se realizaron los recobros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4889799"/>
                  </a:ext>
                </a:extLst>
              </a:tr>
              <a:tr h="155683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950953"/>
                  </a:ext>
                </a:extLst>
              </a:tr>
              <a:tr h="17537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61 - 120 días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30/10/2020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Yenifer Reyes Quezada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30/11/2020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Actualmente se realizan los cobros pre-jurídicos correspondientes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1233231"/>
                  </a:ext>
                </a:extLst>
              </a:tr>
              <a:tr h="1712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30/10/2020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Mareylak Ariza Mendoza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30/11/2020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4543311"/>
                  </a:ext>
                </a:extLst>
              </a:tr>
              <a:tr h="1712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30/10/2020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Eulices Mendez Angarita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30/11/2020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4139386"/>
                  </a:ext>
                </a:extLst>
              </a:tr>
              <a:tr h="3078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30/10/2020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Incapacidades (Sanitas -Coomeva – Cajacopi)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30/11/2020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Corresponde</a:t>
                      </a:r>
                      <a:r>
                        <a:rPr lang="es-E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a la vigencia 2020 y se realizaron los recobros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Actualmente se realizan los cobros pre-jurídicos correspondientes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858056"/>
                  </a:ext>
                </a:extLst>
              </a:tr>
              <a:tr h="1556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30/09/2020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Sergio Mejía Rudas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30/10/2020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9973859"/>
                  </a:ext>
                </a:extLst>
              </a:tr>
              <a:tr h="155683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1194089"/>
                  </a:ext>
                </a:extLst>
              </a:tr>
              <a:tr h="178692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Mayor de 120 días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Aureliano Palma Mena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30/07/2020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Actualmente se realizan los cobros pre-jurídicos correspondientes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9835053"/>
                  </a:ext>
                </a:extLst>
              </a:tr>
              <a:tr h="4975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28/02/2020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Incapacidades (Coomeva - Sura -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Fosyga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Cajacopi –  Salud total - Nueva EPS - Mutual ser)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31/03/2020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Incapacidades</a:t>
                      </a:r>
                      <a:r>
                        <a:rPr lang="es-E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proceso de recobro, seguimiento y deterioro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2656442"/>
                  </a:ext>
                </a:extLst>
              </a:tr>
              <a:tr h="3344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1/04/2019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Incapacidades (Sura -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Cajacopi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 Salud total- Mutual ser)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31/12/2019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5549573"/>
                  </a:ext>
                </a:extLst>
              </a:tr>
              <a:tr h="2389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30/06/2018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Incapacidades (Sura - Coomeva)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37/07/2018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9946578"/>
                  </a:ext>
                </a:extLst>
              </a:tr>
              <a:tr h="3956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25/10/2017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Incapacidades (Famisanar – 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Cajacopi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Fosyga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Salud total)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25/11/2017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0634861"/>
                  </a:ext>
                </a:extLst>
              </a:tr>
              <a:tr h="155683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8826096"/>
                  </a:ext>
                </a:extLst>
              </a:tr>
              <a:tr h="307835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1,327 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2403924"/>
                  </a:ext>
                </a:extLst>
              </a:tr>
            </a:tbl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7480853" y="3990109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A8E0"/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1340</Words>
  <Application>Microsoft Office PowerPoint</Application>
  <PresentationFormat>Panorámica</PresentationFormat>
  <Paragraphs>600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Lato</vt:lpstr>
      <vt:lpstr>Microsoft New Tai Lue</vt:lpstr>
      <vt:lpstr>Myriad Pro</vt:lpstr>
      <vt:lpstr>Times New Roman</vt:lpstr>
      <vt:lpstr>Trebuchet MS</vt:lpstr>
      <vt:lpstr>Tema de Office</vt:lpstr>
      <vt:lpstr>1_Office Theme</vt:lpstr>
      <vt:lpstr>AUDIENCIA PUBLICA DE RENDICION DE CUENTAS VIGENCIA 2020   Regional Norte   Información al 31 de Diciembre de 2020</vt:lpstr>
      <vt:lpstr>Jurisdicción</vt:lpstr>
      <vt:lpstr>COORDINACIÓN FINANCIERA</vt:lpstr>
      <vt:lpstr>Balance General Activo  a 31 Dic 2020 (Mill. de $)</vt:lpstr>
      <vt:lpstr>Balance General Pasivo y Patrimonio  a 31 Dic 2020 (Mill. de $)</vt:lpstr>
      <vt:lpstr>Situación Cuentas de Orden  a 31 Dic 2020 (Mill. de $)</vt:lpstr>
      <vt:lpstr>Estado de Resultados a 31 Dic 2020 (Mill. de $)</vt:lpstr>
      <vt:lpstr>Presentación de PowerPoint</vt:lpstr>
      <vt:lpstr>Cuentas por Cobrar  a 31 Dic 2020 (Mill. de $)</vt:lpstr>
      <vt:lpstr>Cuentas por Pagar  a 31 Dic 2020 (Mill. de $)</vt:lpstr>
      <vt:lpstr>Ejecución Presupuestal a 31 Dic 2020 (Mill. de $)</vt:lpstr>
      <vt:lpstr>COORDINACIÓN DE CONTRATACIÓN</vt:lpstr>
      <vt:lpstr>Contratos y Modalidades a 31 Dic 2020 (Mill. de $)</vt:lpstr>
      <vt:lpstr>Liquidación Contratos  a 31 Dic 2020 (Mill. de $)</vt:lpstr>
      <vt:lpstr>GESTION PLANES SST  VIGENCIA 2020</vt:lpstr>
      <vt:lpstr>Gestión SST</vt:lpstr>
      <vt:lpstr>Elementos adquiridos Prevención COVID 19</vt:lpstr>
      <vt:lpstr>Presentación de PowerPoint</vt:lpstr>
      <vt:lpstr>Capacitación primeros auxilios y plan de emergencia</vt:lpstr>
      <vt:lpstr>CUADRO CONSOLIDADO COVID-19 REGIONAL NORTE</vt:lpstr>
      <vt:lpstr>INDICE DE FRECUENCIA 2.020 ALRN</vt:lpstr>
      <vt:lpstr>INDICE DE SEVERIDAD 2.020 ALRN</vt:lpstr>
      <vt:lpstr>PRINCIPALES LOGROS ALCANZADOS EN LA VIGENCIA 2020</vt:lpstr>
      <vt:lpstr>GRACIAS POR LA ATENCIÓN PRESTADA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Arevalo Luque</dc:creator>
  <cp:lastModifiedBy>Lizeth Katerine Rodriguez Muñoz</cp:lastModifiedBy>
  <cp:revision>660</cp:revision>
  <cp:lastPrinted>2021-01-22T12:53:48Z</cp:lastPrinted>
  <dcterms:created xsi:type="dcterms:W3CDTF">2020-02-26T13:21:16Z</dcterms:created>
  <dcterms:modified xsi:type="dcterms:W3CDTF">2021-04-12T19:20:49Z</dcterms:modified>
</cp:coreProperties>
</file>